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pen Sans Extra Bold" panose="020B0906030804020204" pitchFamily="34" charset="0"/>
      <p:regular r:id="rId12"/>
      <p:bold r:id="rId13"/>
    </p:embeddedFont>
    <p:embeddedFont>
      <p:font typeface="Open Sans Extra Bold Italics" panose="020B0906030804020204" pitchFamily="34" charset="0"/>
      <p:regular r:id="rId14"/>
      <p:bold r:id="rId15"/>
      <p:italic r:id="rId16"/>
      <p:boldItalic r:id="rId17"/>
    </p:embeddedFont>
    <p:embeddedFont>
      <p:font typeface="Poppins" pitchFamily="2" charset="77"/>
      <p:regular r:id="rId18"/>
      <p:bold r:id="rId19"/>
      <p:italic r:id="rId20"/>
      <p:boldItalic r:id="rId21"/>
    </p:embeddedFont>
    <p:embeddedFont>
      <p:font typeface="Poppins Bold" pitchFamily="2" charset="77"/>
      <p:regular r:id="rId22"/>
      <p:bold r:id="rId23"/>
    </p:embeddedFont>
    <p:embeddedFont>
      <p:font typeface="Poppins Bold Italics" pitchFamily="2" charset="77"/>
      <p:regular r:id="rId24"/>
      <p:bold r:id="rId25"/>
      <p:italic r:id="rId26"/>
      <p:boldItalic r:id="rId27"/>
    </p:embeddedFont>
    <p:embeddedFont>
      <p:font typeface="Times New Roman Bold" panose="02030802070405020303" pitchFamily="18" charset="77"/>
      <p:regular r:id="rId28"/>
      <p:bold r:id="rId29"/>
    </p:embeddedFont>
    <p:embeddedFont>
      <p:font typeface="Times New Roman Bold Italics" panose="02030802070405090303" pitchFamily="18" charset="77"/>
      <p:regular r:id="rId30"/>
      <p:bold r:id="rId31"/>
      <p:italic r:id="rId32"/>
      <p:boldItalic r:id="rId33"/>
    </p:embeddedFont>
    <p:embeddedFont>
      <p:font typeface="Times New Roman Italics" panose="02030502070405090303" pitchFamily="18" charset="77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20" autoAdjust="0"/>
  </p:normalViewPr>
  <p:slideViewPr>
    <p:cSldViewPr>
      <p:cViewPr varScale="1">
        <p:scale>
          <a:sx n="76" d="100"/>
          <a:sy n="76" d="100"/>
        </p:scale>
        <p:origin x="6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952500" cap="sq">
              <a:solidFill>
                <a:srgbClr val="375DA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92411" y="2363810"/>
            <a:ext cx="7261733" cy="5716996"/>
            <a:chOff x="0" y="0"/>
            <a:chExt cx="3730237" cy="29367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66012" y="1896318"/>
            <a:ext cx="10914916" cy="7025173"/>
            <a:chOff x="0" y="0"/>
            <a:chExt cx="5513070" cy="3548380"/>
          </a:xfrm>
        </p:grpSpPr>
        <p:sp>
          <p:nvSpPr>
            <p:cNvPr id="14" name="Freeform 1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2"/>
              <a:stretch>
                <a:fillRect l="-6708" r="-67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906976"/>
            <a:ext cx="6726193" cy="4526552"/>
            <a:chOff x="0" y="-123825"/>
            <a:chExt cx="8968257" cy="603540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23825"/>
              <a:ext cx="8968257" cy="510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415"/>
                </a:lnSpc>
              </a:pPr>
              <a:r>
                <a:rPr lang="en-US" sz="6179" i="1" dirty="0">
                  <a:solidFill>
                    <a:srgbClr val="051D40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Deal advisory on</a:t>
              </a:r>
              <a:r>
                <a:rPr lang="en-US" sz="6179" b="1" dirty="0">
                  <a:solidFill>
                    <a:srgbClr val="051D4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</a:p>
            <a:p>
              <a:pPr marL="0" lvl="0" indent="0" algn="ctr">
                <a:lnSpc>
                  <a:spcPts val="7415"/>
                </a:lnSpc>
              </a:pPr>
              <a:r>
                <a:rPr lang="en-US" sz="6179" b="1" dirty="0">
                  <a:solidFill>
                    <a:srgbClr val="051D4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Microsoft's </a:t>
              </a:r>
            </a:p>
            <a:p>
              <a:pPr marL="0" lvl="0" indent="0" algn="ctr">
                <a:lnSpc>
                  <a:spcPts val="7415"/>
                </a:lnSpc>
              </a:pPr>
              <a:r>
                <a:rPr lang="en-US" sz="6179" i="1" dirty="0">
                  <a:solidFill>
                    <a:srgbClr val="051D40"/>
                  </a:solidFill>
                  <a:latin typeface="Times New Roman Italics"/>
                  <a:ea typeface="Times New Roman Italics"/>
                  <a:cs typeface="Times New Roman Italics"/>
                  <a:sym typeface="Times New Roman Italics"/>
                </a:rPr>
                <a:t>acquisition of </a:t>
              </a:r>
            </a:p>
            <a:p>
              <a:pPr marL="0" lvl="0" indent="0" algn="ctr">
                <a:lnSpc>
                  <a:spcPts val="7415"/>
                </a:lnSpc>
              </a:pPr>
              <a:r>
                <a:rPr lang="en-US" sz="6179" b="1" dirty="0">
                  <a:solidFill>
                    <a:srgbClr val="051D4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Activision Blizzard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239512"/>
              <a:ext cx="8968257" cy="672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31"/>
                </a:lnSpc>
              </a:pPr>
              <a:endParaRPr lang="en-US" sz="3101" b="1" spc="-62" dirty="0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5972" y="-1620225"/>
            <a:ext cx="11306481" cy="12544227"/>
            <a:chOff x="0" y="0"/>
            <a:chExt cx="5510530" cy="6113780"/>
          </a:xfrm>
        </p:grpSpPr>
        <p:sp>
          <p:nvSpPr>
            <p:cNvPr id="3" name="Freeform 3"/>
            <p:cNvSpPr/>
            <p:nvPr/>
          </p:nvSpPr>
          <p:spPr>
            <a:xfrm>
              <a:off x="45720" y="49530"/>
              <a:ext cx="5420360" cy="6014720"/>
            </a:xfrm>
            <a:custGeom>
              <a:avLst/>
              <a:gdLst/>
              <a:ahLst/>
              <a:cxnLst/>
              <a:rect l="l" t="t" r="r" b="b"/>
              <a:pathLst>
                <a:path w="5420360" h="6014720">
                  <a:moveTo>
                    <a:pt x="5148580" y="3408680"/>
                  </a:move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2"/>
              <a:stretch>
                <a:fillRect l="-48417" r="-484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80955" y="5138445"/>
            <a:ext cx="12877968" cy="1945140"/>
            <a:chOff x="0" y="0"/>
            <a:chExt cx="17170624" cy="259352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7170624" cy="1383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50"/>
                </a:lnSpc>
              </a:pPr>
              <a:r>
                <a:rPr lang="en-US" sz="6500" b="1" i="1" u="none" strike="noStrike">
                  <a:solidFill>
                    <a:srgbClr val="051D4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Thank you for Listening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36786"/>
              <a:ext cx="17045835" cy="956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endParaRPr lang="en-US" sz="3999" b="1" i="1" dirty="0">
                <a:solidFill>
                  <a:srgbClr val="051D4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2109836" y="353800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860561" y="3462781"/>
            <a:ext cx="4143021" cy="48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Industry Overview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2109836" y="416324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60561" y="4088018"/>
            <a:ext cx="4652520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 dirty="0">
                <a:solidFill>
                  <a:srgbClr val="051D4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Strategic Rationale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2853" spc="-57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 rot="5400000">
            <a:off x="2109836" y="478875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860561" y="4713525"/>
            <a:ext cx="4397771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Deal Valuation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109836" y="541398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860561" y="5338762"/>
            <a:ext cx="4579735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Transaction Structure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2109836" y="603949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860561" y="5964268"/>
            <a:ext cx="4397771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Risk and Market Reaction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2109836" y="6664731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860561" y="6589506"/>
            <a:ext cx="6625413" cy="47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Deal Strategy and Recommendation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508115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69402" r="-694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8345" y="2178500"/>
            <a:ext cx="6258805" cy="86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Industry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41609"/>
            <a:ext cx="9210903" cy="656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gaming revenue reached $200 billion in 2022; projected to hit $256.97 billion by 2025.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051D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Growth drivers: user expansion in Asia &amp; North America, demand for high-quality gaming.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051D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Emerging technologies: cloud gaming, AR, and VR.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051D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69283" lvl="1" indent="-334641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Activision Blizzard’s strong IP, large user base, and market position.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051D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57041" y="0"/>
            <a:ext cx="9430959" cy="10287000"/>
            <a:chOff x="0" y="0"/>
            <a:chExt cx="2483874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83874" cy="2709333"/>
            </a:xfrm>
            <a:custGeom>
              <a:avLst/>
              <a:gdLst/>
              <a:ahLst/>
              <a:cxnLst/>
              <a:rect l="l" t="t" r="r" b="b"/>
              <a:pathLst>
                <a:path w="2483874" h="2709333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446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483874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84300" y="1449871"/>
            <a:ext cx="5122944" cy="247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25"/>
              </a:lnSpc>
            </a:pPr>
            <a:r>
              <a:rPr lang="en-US" sz="8500" b="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Strategic Rationale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384300" y="4306982"/>
            <a:ext cx="51229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787106" y="130063"/>
            <a:ext cx="5344497" cy="5908879"/>
          </a:xfrm>
          <a:custGeom>
            <a:avLst/>
            <a:gdLst/>
            <a:ahLst/>
            <a:cxnLst/>
            <a:rect l="l" t="t" r="r" b="b"/>
            <a:pathLst>
              <a:path w="5344497" h="5908879">
                <a:moveTo>
                  <a:pt x="0" y="0"/>
                </a:moveTo>
                <a:lnTo>
                  <a:pt x="5344497" y="0"/>
                </a:lnTo>
                <a:lnTo>
                  <a:pt x="5344497" y="5908879"/>
                </a:lnTo>
                <a:lnTo>
                  <a:pt x="0" y="590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189" r="-13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144000" y="553935"/>
            <a:ext cx="1622925" cy="1887122"/>
          </a:xfrm>
          <a:custGeom>
            <a:avLst/>
            <a:gdLst/>
            <a:ahLst/>
            <a:cxnLst/>
            <a:rect l="l" t="t" r="r" b="b"/>
            <a:pathLst>
              <a:path w="1622925" h="1887122">
                <a:moveTo>
                  <a:pt x="0" y="0"/>
                </a:moveTo>
                <a:lnTo>
                  <a:pt x="1622925" y="0"/>
                </a:lnTo>
                <a:lnTo>
                  <a:pt x="1622925" y="1887122"/>
                </a:lnTo>
                <a:lnTo>
                  <a:pt x="0" y="1887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144000" y="5228655"/>
            <a:ext cx="6965265" cy="2612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  <a:spcBef>
                <a:spcPct val="0"/>
              </a:spcBef>
            </a:pPr>
            <a:r>
              <a:rPr lang="en-US" sz="2896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Rationle: </a:t>
            </a:r>
          </a:p>
          <a:p>
            <a:pPr algn="l">
              <a:lnSpc>
                <a:spcPts val="4054"/>
              </a:lnSpc>
              <a:spcBef>
                <a:spcPct val="0"/>
              </a:spcBef>
            </a:pPr>
            <a:r>
              <a:rPr lang="en-US" sz="2896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Economic perspective </a:t>
            </a:r>
          </a:p>
          <a:p>
            <a:pPr algn="l">
              <a:lnSpc>
                <a:spcPts val="4054"/>
              </a:lnSpc>
              <a:spcBef>
                <a:spcPct val="0"/>
              </a:spcBef>
            </a:pPr>
            <a:r>
              <a:rPr lang="en-US" sz="2896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Strategic perspective </a:t>
            </a:r>
          </a:p>
          <a:p>
            <a:pPr algn="l">
              <a:lnSpc>
                <a:spcPts val="4054"/>
              </a:lnSpc>
              <a:spcBef>
                <a:spcPct val="0"/>
              </a:spcBef>
            </a:pPr>
            <a:r>
              <a:rPr lang="en-US" sz="2896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Finance and managerial perspectives</a:t>
            </a:r>
          </a:p>
          <a:p>
            <a:pPr algn="l">
              <a:lnSpc>
                <a:spcPts val="4054"/>
              </a:lnSpc>
              <a:spcBef>
                <a:spcPct val="0"/>
              </a:spcBef>
            </a:pPr>
            <a:r>
              <a:rPr lang="en-US" sz="2896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Behavioural finance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7328" y="5228655"/>
            <a:ext cx="6508681" cy="209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Motives: </a:t>
            </a:r>
          </a:p>
          <a:p>
            <a:pPr marL="0" lvl="0" indent="0"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Ownership Perspective </a:t>
            </a:r>
          </a:p>
          <a:p>
            <a:pPr marL="0" lvl="0" indent="0"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Management and Shareholder Perspective </a:t>
            </a:r>
          </a:p>
          <a:p>
            <a:pPr marL="0" lvl="0" indent="0"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Operational Perspective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13438" y="8065000"/>
            <a:ext cx="9118165" cy="197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1"/>
              </a:lnSpc>
              <a:spcBef>
                <a:spcPct val="0"/>
              </a:spcBef>
            </a:pPr>
            <a:r>
              <a:rPr lang="en-US" sz="18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Microsoft's acquisition of Blizzard leverages industry growth and economies of scale to strengthen its market position.</a:t>
            </a:r>
          </a:p>
          <a:p>
            <a:pPr algn="l">
              <a:lnSpc>
                <a:spcPts val="2611"/>
              </a:lnSpc>
              <a:spcBef>
                <a:spcPct val="0"/>
              </a:spcBef>
            </a:pPr>
            <a:r>
              <a:rPr lang="en-US" sz="18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the acquisition enhances its competitiveness  in mobile gaming.</a:t>
            </a:r>
          </a:p>
          <a:p>
            <a:pPr algn="l">
              <a:lnSpc>
                <a:spcPts val="2611"/>
              </a:lnSpc>
              <a:spcBef>
                <a:spcPct val="0"/>
              </a:spcBef>
            </a:pPr>
            <a:r>
              <a:rPr lang="en-US" sz="18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Learning from the success of LinkedIn to fine-tuning corporate governance and tax burden.</a:t>
            </a:r>
          </a:p>
          <a:p>
            <a:pPr algn="l">
              <a:lnSpc>
                <a:spcPts val="2611"/>
              </a:lnSpc>
              <a:spcBef>
                <a:spcPct val="0"/>
              </a:spcBef>
            </a:pPr>
            <a:r>
              <a:rPr lang="en-US" sz="18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Be wary of overconfidence and possible risks connected with market passion.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213997" y="2568687"/>
            <a:ext cx="5841799" cy="7224506"/>
            <a:chOff x="0" y="0"/>
            <a:chExt cx="1554321" cy="19222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922216"/>
            </a:xfrm>
            <a:custGeom>
              <a:avLst/>
              <a:gdLst/>
              <a:ahLst/>
              <a:cxnLst/>
              <a:rect l="l" t="t" r="r" b="b"/>
              <a:pathLst>
                <a:path w="1554321" h="1922216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863904"/>
                  </a:lnTo>
                  <a:cubicBezTo>
                    <a:pt x="1554321" y="1879369"/>
                    <a:pt x="1548177" y="1894201"/>
                    <a:pt x="1537241" y="1905137"/>
                  </a:cubicBezTo>
                  <a:cubicBezTo>
                    <a:pt x="1526306" y="1916072"/>
                    <a:pt x="1511474" y="1922216"/>
                    <a:pt x="1496009" y="1922216"/>
                  </a:cubicBezTo>
                  <a:lnTo>
                    <a:pt x="58312" y="1922216"/>
                  </a:lnTo>
                  <a:cubicBezTo>
                    <a:pt x="42846" y="1922216"/>
                    <a:pt x="28015" y="1916072"/>
                    <a:pt x="17079" y="1905137"/>
                  </a:cubicBezTo>
                  <a:cubicBezTo>
                    <a:pt x="6144" y="1894201"/>
                    <a:pt x="0" y="1879369"/>
                    <a:pt x="0" y="186390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960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4860" y="2568687"/>
            <a:ext cx="5841799" cy="7224506"/>
            <a:chOff x="0" y="0"/>
            <a:chExt cx="1554321" cy="19222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922216"/>
            </a:xfrm>
            <a:custGeom>
              <a:avLst/>
              <a:gdLst/>
              <a:ahLst/>
              <a:cxnLst/>
              <a:rect l="l" t="t" r="r" b="b"/>
              <a:pathLst>
                <a:path w="1554321" h="1922216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863904"/>
                  </a:lnTo>
                  <a:cubicBezTo>
                    <a:pt x="1554321" y="1879369"/>
                    <a:pt x="1548177" y="1894201"/>
                    <a:pt x="1537241" y="1905137"/>
                  </a:cubicBezTo>
                  <a:cubicBezTo>
                    <a:pt x="1526306" y="1916072"/>
                    <a:pt x="1511474" y="1922216"/>
                    <a:pt x="1496009" y="1922216"/>
                  </a:cubicBezTo>
                  <a:lnTo>
                    <a:pt x="58312" y="1922216"/>
                  </a:lnTo>
                  <a:cubicBezTo>
                    <a:pt x="42846" y="1922216"/>
                    <a:pt x="28015" y="1916072"/>
                    <a:pt x="17079" y="1905137"/>
                  </a:cubicBezTo>
                  <a:cubicBezTo>
                    <a:pt x="6144" y="1894201"/>
                    <a:pt x="0" y="1879369"/>
                    <a:pt x="0" y="186390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960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2204" y="2568687"/>
            <a:ext cx="5841799" cy="7224506"/>
            <a:chOff x="0" y="0"/>
            <a:chExt cx="1554321" cy="19222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922216"/>
            </a:xfrm>
            <a:custGeom>
              <a:avLst/>
              <a:gdLst/>
              <a:ahLst/>
              <a:cxnLst/>
              <a:rect l="l" t="t" r="r" b="b"/>
              <a:pathLst>
                <a:path w="1554321" h="1922216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863904"/>
                  </a:lnTo>
                  <a:cubicBezTo>
                    <a:pt x="1554321" y="1879369"/>
                    <a:pt x="1548177" y="1894201"/>
                    <a:pt x="1537241" y="1905137"/>
                  </a:cubicBezTo>
                  <a:cubicBezTo>
                    <a:pt x="1526306" y="1916072"/>
                    <a:pt x="1511474" y="1922216"/>
                    <a:pt x="1496009" y="1922216"/>
                  </a:cubicBezTo>
                  <a:lnTo>
                    <a:pt x="58312" y="1922216"/>
                  </a:lnTo>
                  <a:cubicBezTo>
                    <a:pt x="42846" y="1922216"/>
                    <a:pt x="28015" y="1916072"/>
                    <a:pt x="17079" y="1905137"/>
                  </a:cubicBezTo>
                  <a:cubicBezTo>
                    <a:pt x="6144" y="1894201"/>
                    <a:pt x="0" y="1879369"/>
                    <a:pt x="0" y="186390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960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3278" y="2793569"/>
            <a:ext cx="5570690" cy="3133474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28" b="-92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22863" y="2793569"/>
            <a:ext cx="5645793" cy="3133474"/>
            <a:chOff x="0" y="0"/>
            <a:chExt cx="11289030" cy="62655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6265529"/>
            </a:xfrm>
            <a:custGeom>
              <a:avLst/>
              <a:gdLst/>
              <a:ahLst/>
              <a:cxnLst/>
              <a:rect l="l" t="t" r="r" b="b"/>
              <a:pathLst>
                <a:path w="11287760" h="6265529">
                  <a:moveTo>
                    <a:pt x="0" y="5746743"/>
                  </a:moveTo>
                  <a:lnTo>
                    <a:pt x="0" y="518786"/>
                  </a:lnTo>
                  <a:cubicBezTo>
                    <a:pt x="0" y="231825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1825"/>
                    <a:pt x="11287760" y="518786"/>
                  </a:cubicBezTo>
                  <a:lnTo>
                    <a:pt x="11287760" y="5745490"/>
                  </a:lnTo>
                  <a:cubicBezTo>
                    <a:pt x="11287760" y="6032451"/>
                    <a:pt x="11052810" y="6264276"/>
                    <a:pt x="10761980" y="6264276"/>
                  </a:cubicBezTo>
                  <a:lnTo>
                    <a:pt x="525780" y="6264276"/>
                  </a:lnTo>
                  <a:cubicBezTo>
                    <a:pt x="236220" y="6265529"/>
                    <a:pt x="0" y="6033705"/>
                    <a:pt x="0" y="5746743"/>
                  </a:cubicBezTo>
                  <a:close/>
                </a:path>
              </a:pathLst>
            </a:custGeom>
            <a:blipFill>
              <a:blip r:embed="rId4"/>
              <a:stretch>
                <a:fillRect t="-2556" b="-25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42884" y="2847441"/>
            <a:ext cx="5570690" cy="3133474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228" b="-92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63346" y="828675"/>
            <a:ext cx="15116263" cy="97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 b="1">
                <a:solidFill>
                  <a:srgbClr val="FDFDF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Deal Valuation  </a:t>
            </a:r>
            <a:r>
              <a:rPr lang="en-US" sz="5108" b="1" i="1">
                <a:solidFill>
                  <a:srgbClr val="FDFDFD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(DCF Method)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4400" y="5914700"/>
            <a:ext cx="2877407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Standalone Value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70152" y="5885665"/>
            <a:ext cx="3351214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Achievable Synergies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51D4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702202" y="5914700"/>
            <a:ext cx="2877407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Control Premium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051D4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21010" y="6314290"/>
            <a:ext cx="5275225" cy="642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Assumptions : </a:t>
            </a:r>
          </a:p>
          <a:p>
            <a:pPr algn="l">
              <a:lnSpc>
                <a:spcPts val="3000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 Cash Flow: FCFF</a:t>
            </a:r>
          </a:p>
          <a:p>
            <a:pPr algn="l">
              <a:lnSpc>
                <a:spcPts val="3000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Discount Rate: </a:t>
            </a:r>
            <a:r>
              <a:rPr lang="en-US" sz="2400" b="1" spc="-48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WACC1 (14.02%)</a:t>
            </a:r>
          </a:p>
          <a:p>
            <a:pPr algn="l">
              <a:lnSpc>
                <a:spcPts val="3000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WACC2(12.79%)</a:t>
            </a:r>
          </a:p>
          <a:p>
            <a:pPr algn="l">
              <a:lnSpc>
                <a:spcPts val="3000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Growth rate: g1 = 6% </a:t>
            </a:r>
          </a:p>
          <a:p>
            <a:pPr algn="l">
              <a:lnSpc>
                <a:spcPts val="3000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g2= 2.9%</a:t>
            </a:r>
          </a:p>
          <a:p>
            <a:pPr algn="l">
              <a:lnSpc>
                <a:spcPts val="3000"/>
              </a:lnSpc>
            </a:pPr>
            <a:endParaRPr lang="en-US" sz="2400" spc="-48">
              <a:solidFill>
                <a:srgbClr val="051D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000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Valuation:  </a:t>
            </a:r>
            <a:r>
              <a:rPr lang="en-US" sz="2400" b="1" i="1" spc="-48">
                <a:solidFill>
                  <a:srgbClr val="DD6C0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$21,598 million</a:t>
            </a:r>
          </a:p>
          <a:p>
            <a:pPr algn="l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495284" y="6465770"/>
            <a:ext cx="6600446" cy="676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399" spc="-47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Range: 20%-30% </a:t>
            </a:r>
          </a:p>
          <a:p>
            <a:pPr algn="just">
              <a:lnSpc>
                <a:spcPts val="2975"/>
              </a:lnSpc>
            </a:pPr>
            <a:r>
              <a:rPr lang="en-US" sz="2399" spc="-47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determined at </a:t>
            </a:r>
            <a:r>
              <a:rPr lang="en-US" sz="2399" b="1" spc="-47">
                <a:solidFill>
                  <a:srgbClr val="DD6C0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21%</a:t>
            </a:r>
          </a:p>
          <a:p>
            <a:pPr algn="l">
              <a:lnSpc>
                <a:spcPts val="2975"/>
              </a:lnSpc>
            </a:pPr>
            <a:r>
              <a:rPr lang="en-US" sz="2399" spc="-47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Supported by:</a:t>
            </a:r>
          </a:p>
          <a:p>
            <a:pPr marL="518160" lvl="1" indent="-259080" algn="l">
              <a:lnSpc>
                <a:spcPts val="2975"/>
              </a:lnSpc>
              <a:buFont typeface="Arial"/>
              <a:buChar char="•"/>
            </a:pPr>
            <a:r>
              <a:rPr lang="en-US" sz="2399" spc="-47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historical financial performance</a:t>
            </a:r>
          </a:p>
          <a:p>
            <a:pPr marL="518160" lvl="1" indent="-259080" algn="l">
              <a:lnSpc>
                <a:spcPts val="2975"/>
              </a:lnSpc>
              <a:buFont typeface="Arial"/>
              <a:buChar char="•"/>
            </a:pPr>
            <a:r>
              <a:rPr lang="en-US" sz="2399" spc="-47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Leader position in the Industry</a:t>
            </a:r>
          </a:p>
          <a:p>
            <a:pPr marL="518160" lvl="1" indent="-259080" algn="l">
              <a:lnSpc>
                <a:spcPts val="2975"/>
              </a:lnSpc>
              <a:buFont typeface="Arial"/>
              <a:buChar char="•"/>
            </a:pPr>
            <a:r>
              <a:rPr lang="en-US" sz="2399" spc="-47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Conservative stance</a:t>
            </a:r>
          </a:p>
          <a:p>
            <a:pPr algn="l">
              <a:lnSpc>
                <a:spcPts val="2975"/>
              </a:lnSpc>
            </a:pPr>
            <a:endParaRPr lang="en-US" sz="2399" spc="-47">
              <a:solidFill>
                <a:srgbClr val="051D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2975"/>
              </a:lnSpc>
            </a:pPr>
            <a:r>
              <a:rPr lang="en-US" sz="2399" spc="-47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Valuation: </a:t>
            </a:r>
            <a:r>
              <a:rPr lang="en-US" sz="2399" b="1" i="1" spc="-47">
                <a:solidFill>
                  <a:srgbClr val="DD6C0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$26,133 million </a:t>
            </a:r>
          </a:p>
          <a:p>
            <a:pPr algn="l">
              <a:lnSpc>
                <a:spcPts val="3359"/>
              </a:lnSpc>
            </a:pPr>
            <a:endParaRPr lang="en-US" sz="2399" b="1" i="1" spc="-47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399" b="1" i="1" spc="-47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399" b="1" i="1" spc="-47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399" b="1" i="1" spc="-47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399" b="1" i="1" spc="-47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399" b="1" i="1" spc="-47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399" b="1" i="1" spc="-47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399" b="1" i="1" spc="-47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399" b="1" i="1" spc="-47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587406" y="6465770"/>
            <a:ext cx="6600446" cy="676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8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Revenue Enhancement</a:t>
            </a:r>
          </a:p>
          <a:p>
            <a:pPr algn="l">
              <a:lnSpc>
                <a:spcPts val="2928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Valuation: </a:t>
            </a:r>
            <a:r>
              <a:rPr lang="en-US" sz="2400" b="1" i="1" spc="-48">
                <a:solidFill>
                  <a:srgbClr val="DD6C0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$35,982 million</a:t>
            </a:r>
          </a:p>
          <a:p>
            <a:pPr algn="l">
              <a:lnSpc>
                <a:spcPts val="2928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l">
              <a:lnSpc>
                <a:spcPts val="2928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Cost Reduction  </a:t>
            </a:r>
          </a:p>
          <a:p>
            <a:pPr algn="l">
              <a:lnSpc>
                <a:spcPts val="2928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Valuation: </a:t>
            </a:r>
            <a:r>
              <a:rPr lang="en-US" sz="2400" b="1" i="1" spc="-48">
                <a:solidFill>
                  <a:srgbClr val="DD6C0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$3,157 million</a:t>
            </a:r>
          </a:p>
          <a:p>
            <a:pPr algn="l">
              <a:lnSpc>
                <a:spcPts val="2928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l">
              <a:lnSpc>
                <a:spcPts val="2928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Asset Rationalization</a:t>
            </a:r>
          </a:p>
          <a:p>
            <a:pPr algn="l">
              <a:lnSpc>
                <a:spcPts val="2928"/>
              </a:lnSpc>
            </a:pPr>
            <a:r>
              <a:rPr lang="en-US" sz="2400" spc="-4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Valuation: </a:t>
            </a:r>
            <a:r>
              <a:rPr lang="en-US" sz="2400" b="1" i="1" spc="-48">
                <a:solidFill>
                  <a:srgbClr val="DD6C0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$32,748 million</a:t>
            </a:r>
          </a:p>
          <a:p>
            <a:pPr algn="l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ctr">
              <a:lnSpc>
                <a:spcPts val="3359"/>
              </a:lnSpc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 i="1" spc="-48">
              <a:solidFill>
                <a:srgbClr val="DD6C0F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279320"/>
            <a:ext cx="15347589" cy="5828709"/>
            <a:chOff x="0" y="0"/>
            <a:chExt cx="4042163" cy="15351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2163" cy="1535133"/>
            </a:xfrm>
            <a:custGeom>
              <a:avLst/>
              <a:gdLst/>
              <a:ahLst/>
              <a:cxnLst/>
              <a:rect l="l" t="t" r="r" b="b"/>
              <a:pathLst>
                <a:path w="4042163" h="1535133">
                  <a:moveTo>
                    <a:pt x="8575" y="0"/>
                  </a:moveTo>
                  <a:lnTo>
                    <a:pt x="4033588" y="0"/>
                  </a:lnTo>
                  <a:cubicBezTo>
                    <a:pt x="4038324" y="0"/>
                    <a:pt x="4042163" y="3839"/>
                    <a:pt x="4042163" y="8575"/>
                  </a:cubicBezTo>
                  <a:lnTo>
                    <a:pt x="4042163" y="1526558"/>
                  </a:lnTo>
                  <a:cubicBezTo>
                    <a:pt x="4042163" y="1528832"/>
                    <a:pt x="4041260" y="1531013"/>
                    <a:pt x="4039651" y="1532622"/>
                  </a:cubicBezTo>
                  <a:cubicBezTo>
                    <a:pt x="4038043" y="1534230"/>
                    <a:pt x="4035862" y="1535133"/>
                    <a:pt x="4033588" y="1535133"/>
                  </a:cubicBezTo>
                  <a:lnTo>
                    <a:pt x="8575" y="1535133"/>
                  </a:lnTo>
                  <a:cubicBezTo>
                    <a:pt x="3839" y="1535133"/>
                    <a:pt x="0" y="1531294"/>
                    <a:pt x="0" y="1526558"/>
                  </a:cubicBezTo>
                  <a:lnTo>
                    <a:pt x="0" y="8575"/>
                  </a:lnTo>
                  <a:cubicBezTo>
                    <a:pt x="0" y="3839"/>
                    <a:pt x="3839" y="0"/>
                    <a:pt x="8575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42163" cy="1573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844851" y="3565361"/>
            <a:ext cx="1232553" cy="1232553"/>
          </a:xfrm>
          <a:custGeom>
            <a:avLst/>
            <a:gdLst/>
            <a:ahLst/>
            <a:cxnLst/>
            <a:rect l="l" t="t" r="r" b="b"/>
            <a:pathLst>
              <a:path w="1232553" h="1232553">
                <a:moveTo>
                  <a:pt x="0" y="0"/>
                </a:moveTo>
                <a:lnTo>
                  <a:pt x="1232553" y="0"/>
                </a:lnTo>
                <a:lnTo>
                  <a:pt x="1232553" y="1232552"/>
                </a:lnTo>
                <a:lnTo>
                  <a:pt x="0" y="1232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05199" y="3546430"/>
            <a:ext cx="1077227" cy="1247315"/>
          </a:xfrm>
          <a:custGeom>
            <a:avLst/>
            <a:gdLst/>
            <a:ahLst/>
            <a:cxnLst/>
            <a:rect l="l" t="t" r="r" b="b"/>
            <a:pathLst>
              <a:path w="1077227" h="1247315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0844292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977154" y="3565361"/>
            <a:ext cx="850238" cy="1042667"/>
          </a:xfrm>
          <a:custGeom>
            <a:avLst/>
            <a:gdLst/>
            <a:ahLst/>
            <a:cxnLst/>
            <a:rect l="l" t="t" r="r" b="b"/>
            <a:pathLst>
              <a:path w="850238" h="1042667">
                <a:moveTo>
                  <a:pt x="0" y="0"/>
                </a:moveTo>
                <a:lnTo>
                  <a:pt x="850238" y="0"/>
                </a:lnTo>
                <a:lnTo>
                  <a:pt x="850238" y="1042666"/>
                </a:lnTo>
                <a:lnTo>
                  <a:pt x="0" y="1042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45828" y="1025837"/>
            <a:ext cx="16230600" cy="2139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7"/>
              </a:lnSpc>
            </a:pPr>
            <a:r>
              <a:rPr lang="en-US" sz="5705" i="1">
                <a:solidFill>
                  <a:srgbClr val="FFFFFF"/>
                </a:solidFill>
                <a:latin typeface="Open Sans Extra Bold Italics"/>
                <a:ea typeface="Open Sans Extra Bold Italics"/>
                <a:cs typeface="Open Sans Extra Bold Italics"/>
                <a:sym typeface="Open Sans Extra Bold Italics"/>
              </a:rPr>
              <a:t> Net Present Value &amp; Intrinsic Value </a:t>
            </a:r>
          </a:p>
          <a:p>
            <a:pPr algn="l">
              <a:lnSpc>
                <a:spcPts val="9247"/>
              </a:lnSpc>
              <a:spcBef>
                <a:spcPct val="0"/>
              </a:spcBef>
            </a:pPr>
            <a:endParaRPr lang="en-US" sz="5705" i="1">
              <a:solidFill>
                <a:srgbClr val="FFFFFF"/>
              </a:solidFill>
              <a:latin typeface="Open Sans Extra Bold Italics"/>
              <a:ea typeface="Open Sans Extra Bold Italics"/>
              <a:cs typeface="Open Sans Extra Bold Italics"/>
              <a:sym typeface="Open Sans Extra Bold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69568" y="4849735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NPV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1964" y="4849735"/>
            <a:ext cx="2758328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Intrinsic Value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44417" y="4849735"/>
            <a:ext cx="3510226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Price Comparison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7608" y="5257879"/>
            <a:ext cx="4757141" cy="594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endParaRPr/>
          </a:p>
          <a:p>
            <a:pPr algn="l">
              <a:lnSpc>
                <a:spcPts val="2940"/>
              </a:lnSpc>
            </a:pPr>
            <a:endParaRPr/>
          </a:p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b="1" spc="-42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Value =  Standalone Value </a:t>
            </a:r>
          </a:p>
          <a:p>
            <a:pPr algn="l">
              <a:lnSpc>
                <a:spcPts val="2940"/>
              </a:lnSpc>
            </a:pPr>
            <a:r>
              <a:rPr lang="en-US" sz="2100" b="1" spc="-42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+ Total Synergy Values </a:t>
            </a:r>
          </a:p>
          <a:p>
            <a:pPr algn="l">
              <a:lnSpc>
                <a:spcPts val="2940"/>
              </a:lnSpc>
            </a:pPr>
            <a:r>
              <a:rPr lang="en-US" sz="2100" b="1" spc="-42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– Net Price</a:t>
            </a:r>
            <a:r>
              <a:rPr lang="en-US" sz="2100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2940"/>
              </a:lnSpc>
            </a:pPr>
            <a:endParaRPr lang="en-US" sz="2100" spc="-4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40"/>
              </a:lnSpc>
            </a:pPr>
            <a:endParaRPr lang="en-US" sz="2100" spc="-4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40"/>
              </a:lnSpc>
            </a:pPr>
            <a:r>
              <a:rPr lang="en-US" sz="2100" b="1" spc="-42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Valuation:  </a:t>
            </a:r>
            <a:r>
              <a:rPr lang="en-US" sz="2100" b="1" i="1" spc="-42">
                <a:solidFill>
                  <a:srgbClr val="DD6C0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$67,351 million</a:t>
            </a:r>
          </a:p>
          <a:p>
            <a:pPr algn="l">
              <a:lnSpc>
                <a:spcPts val="2940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2940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2940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2940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2940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2940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2940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752" y="5600906"/>
            <a:ext cx="5315492" cy="494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endParaRPr/>
          </a:p>
          <a:p>
            <a:pPr algn="l">
              <a:lnSpc>
                <a:spcPts val="2940"/>
              </a:lnSpc>
            </a:pPr>
            <a:r>
              <a:rPr lang="en-US" sz="2100" b="1" spc="-42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Fair Value </a:t>
            </a:r>
          </a:p>
          <a:p>
            <a:pPr algn="l">
              <a:lnSpc>
                <a:spcPts val="2940"/>
              </a:lnSpc>
            </a:pPr>
            <a:r>
              <a:rPr lang="en-US" sz="2100" b="1" spc="-42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= NPV of the Deal / Total Shares </a:t>
            </a:r>
          </a:p>
          <a:p>
            <a:pPr algn="l">
              <a:lnSpc>
                <a:spcPts val="2940"/>
              </a:lnSpc>
            </a:pPr>
            <a:r>
              <a:rPr lang="en-US" sz="2100" b="1" spc="-42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 Outstanding </a:t>
            </a:r>
            <a:r>
              <a:rPr lang="en-US" sz="2100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(779,234,888 shares)</a:t>
            </a:r>
          </a:p>
          <a:p>
            <a:pPr algn="l">
              <a:lnSpc>
                <a:spcPts val="2940"/>
              </a:lnSpc>
            </a:pPr>
            <a:endParaRPr lang="en-US" sz="2100" spc="-4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40"/>
              </a:lnSpc>
            </a:pPr>
            <a:endParaRPr lang="en-US" sz="2100" spc="-42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           </a:t>
            </a:r>
            <a:r>
              <a:rPr lang="en-US" sz="2100" b="1" spc="-42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FV = </a:t>
            </a:r>
            <a:r>
              <a:rPr lang="en-US" sz="2100" b="1" i="1" spc="-42">
                <a:solidFill>
                  <a:srgbClr val="DD6C0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$86.43/share </a:t>
            </a:r>
          </a:p>
          <a:p>
            <a:pPr algn="l">
              <a:lnSpc>
                <a:spcPts val="2672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l">
              <a:lnSpc>
                <a:spcPts val="2672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1918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1918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1918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1918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1918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ctr">
              <a:lnSpc>
                <a:spcPts val="1918"/>
              </a:lnSpc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marL="0" lvl="0" indent="0" algn="ctr">
              <a:lnSpc>
                <a:spcPts val="1918"/>
              </a:lnSpc>
              <a:spcBef>
                <a:spcPct val="0"/>
              </a:spcBef>
            </a:pPr>
            <a:endParaRPr lang="en-US" sz="2100" b="1" i="1" spc="-42">
              <a:solidFill>
                <a:srgbClr val="DD6C0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64355" y="5257879"/>
            <a:ext cx="5070350" cy="563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endParaRPr/>
          </a:p>
          <a:p>
            <a:pPr algn="l">
              <a:lnSpc>
                <a:spcPts val="2309"/>
              </a:lnSpc>
            </a:pPr>
            <a:endParaRPr/>
          </a:p>
          <a:p>
            <a:pPr algn="l">
              <a:lnSpc>
                <a:spcPts val="2309"/>
              </a:lnSpc>
            </a:pPr>
            <a:r>
              <a:rPr lang="en-US" sz="2099" b="1" spc="-4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-Microsoft’s Offer Price = $95/share</a:t>
            </a:r>
          </a:p>
          <a:p>
            <a:pPr algn="l">
              <a:lnSpc>
                <a:spcPts val="2309"/>
              </a:lnSpc>
            </a:pPr>
            <a:endParaRPr lang="en-US" sz="2099" b="1" spc="-41">
              <a:solidFill>
                <a:srgbClr val="051D4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309"/>
              </a:lnSpc>
            </a:pPr>
            <a:r>
              <a:rPr lang="en-US" sz="2099" b="1" spc="-4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-Fair Value Price = </a:t>
            </a:r>
            <a:r>
              <a:rPr lang="en-US" sz="2099" b="1" spc="-41">
                <a:solidFill>
                  <a:srgbClr val="DD6C0F"/>
                </a:solidFill>
                <a:latin typeface="Poppins Bold"/>
                <a:ea typeface="Poppins Bold"/>
                <a:cs typeface="Poppins Bold"/>
                <a:sym typeface="Poppins Bold"/>
              </a:rPr>
              <a:t>$86.43/share</a:t>
            </a:r>
          </a:p>
          <a:p>
            <a:pPr algn="l">
              <a:lnSpc>
                <a:spcPts val="2309"/>
              </a:lnSpc>
            </a:pPr>
            <a:endParaRPr lang="en-US" sz="2099" b="1" spc="-41">
              <a:solidFill>
                <a:srgbClr val="DD6C0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309"/>
              </a:lnSpc>
            </a:pPr>
            <a:r>
              <a:rPr lang="en-US" sz="2099" b="1" spc="-4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-Current Market Price = $82.31/share</a:t>
            </a:r>
          </a:p>
          <a:p>
            <a:pPr algn="ctr">
              <a:lnSpc>
                <a:spcPts val="2309"/>
              </a:lnSpc>
            </a:pPr>
            <a:r>
              <a:rPr lang="en-US" sz="2099" b="1" spc="-4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（</a:t>
            </a:r>
            <a:r>
              <a:rPr lang="en-US" sz="2099" spc="-4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As of 18th January 2022</a:t>
            </a:r>
            <a:r>
              <a:rPr lang="en-US" sz="2099" b="1" spc="-4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）</a:t>
            </a:r>
          </a:p>
          <a:p>
            <a:pPr algn="l">
              <a:lnSpc>
                <a:spcPts val="2309"/>
              </a:lnSpc>
            </a:pPr>
            <a:endParaRPr lang="en-US" sz="2099" b="1" spc="-41">
              <a:solidFill>
                <a:srgbClr val="051D4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39"/>
              </a:lnSpc>
            </a:pPr>
            <a:r>
              <a:rPr lang="en-US" sz="2099" b="1" spc="-4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Fair Offer Price Range:</a:t>
            </a:r>
            <a:r>
              <a:rPr lang="en-US" sz="2099" spc="-4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99" b="1" i="1" spc="-41">
                <a:solidFill>
                  <a:srgbClr val="DD6C0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$85-$90/share</a:t>
            </a:r>
          </a:p>
          <a:p>
            <a:pPr algn="ctr">
              <a:lnSpc>
                <a:spcPts val="2939"/>
              </a:lnSpc>
            </a:pPr>
            <a:r>
              <a:rPr lang="en-US" sz="2099" spc="-4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(Based on Sensitivity Analysis )</a:t>
            </a:r>
          </a:p>
          <a:p>
            <a:pPr algn="ctr">
              <a:lnSpc>
                <a:spcPts val="2939"/>
              </a:lnSpc>
            </a:pPr>
            <a:endParaRPr lang="en-US" sz="2099" spc="-41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39"/>
              </a:lnSpc>
            </a:pPr>
            <a:endParaRPr lang="en-US" sz="2099" spc="-41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39"/>
              </a:lnSpc>
            </a:pPr>
            <a:endParaRPr lang="en-US" sz="2099" spc="-41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39"/>
              </a:lnSpc>
            </a:pPr>
            <a:endParaRPr lang="en-US" sz="2099" spc="-41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39"/>
              </a:lnSpc>
            </a:pPr>
            <a:endParaRPr lang="en-US" sz="2099" spc="-41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endParaRPr lang="en-US" sz="2099" spc="-41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8667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5827" y="8127583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51048" y="2382744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475827" y="5143500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68477" y="2574362"/>
            <a:ext cx="1769077" cy="1769077"/>
          </a:xfrm>
          <a:custGeom>
            <a:avLst/>
            <a:gdLst/>
            <a:ahLst/>
            <a:cxnLst/>
            <a:rect l="l" t="t" r="r" b="b"/>
            <a:pathLst>
              <a:path w="1769077" h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475827" y="7106646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23987" y="8127583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199208" y="2382744"/>
            <a:ext cx="4203375" cy="5973865"/>
            <a:chOff x="0" y="0"/>
            <a:chExt cx="1416547" cy="2013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9223987" y="5143500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9223987" y="7106646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368629" y="2669802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849162" y="8127583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4824383" y="2382744"/>
            <a:ext cx="4203375" cy="5973865"/>
            <a:chOff x="0" y="0"/>
            <a:chExt cx="1416547" cy="20132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4849162" y="5143500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4849162" y="7106646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041923" y="2669802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5" y="0"/>
                </a:lnTo>
                <a:lnTo>
                  <a:pt x="1768295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3574033" y="2382744"/>
            <a:ext cx="4203375" cy="6327426"/>
            <a:chOff x="0" y="0"/>
            <a:chExt cx="5604500" cy="8436567"/>
          </a:xfrm>
        </p:grpSpPr>
        <p:sp>
          <p:nvSpPr>
            <p:cNvPr id="27" name="Freeform 27"/>
            <p:cNvSpPr/>
            <p:nvPr/>
          </p:nvSpPr>
          <p:spPr>
            <a:xfrm>
              <a:off x="33039" y="7659785"/>
              <a:ext cx="5539169" cy="776782"/>
            </a:xfrm>
            <a:custGeom>
              <a:avLst/>
              <a:gdLst/>
              <a:ahLst/>
              <a:cxnLst/>
              <a:rect l="l" t="t" r="r" b="b"/>
              <a:pathLst>
                <a:path w="5539169" h="776782">
                  <a:moveTo>
                    <a:pt x="0" y="0"/>
                  </a:moveTo>
                  <a:lnTo>
                    <a:pt x="5539169" y="0"/>
                  </a:lnTo>
                  <a:lnTo>
                    <a:pt x="5539169" y="776782"/>
                  </a:lnTo>
                  <a:lnTo>
                    <a:pt x="0" y="776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083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0" y="0"/>
              <a:ext cx="5604500" cy="7965154"/>
              <a:chOff x="0" y="0"/>
              <a:chExt cx="1416547" cy="201320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AutoShape 31"/>
            <p:cNvSpPr/>
            <p:nvPr/>
          </p:nvSpPr>
          <p:spPr>
            <a:xfrm>
              <a:off x="33039" y="3681008"/>
              <a:ext cx="5539169" cy="0"/>
            </a:xfrm>
            <a:prstGeom prst="line">
              <a:avLst/>
            </a:prstGeom>
            <a:ln w="508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AutoShape 32"/>
            <p:cNvSpPr/>
            <p:nvPr/>
          </p:nvSpPr>
          <p:spPr>
            <a:xfrm>
              <a:off x="33039" y="6298536"/>
              <a:ext cx="5539169" cy="0"/>
            </a:xfrm>
            <a:prstGeom prst="line">
              <a:avLst/>
            </a:prstGeom>
            <a:ln w="508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416115" y="3873076"/>
              <a:ext cx="4772269" cy="1655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310" spc="-46">
                  <a:solidFill>
                    <a:srgbClr val="145DA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"Combination of debt and cash reserves, leveraging favorable credit terms"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416115" y="2852384"/>
              <a:ext cx="4654655" cy="59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6"/>
                </a:lnSpc>
                <a:spcBef>
                  <a:spcPct val="0"/>
                </a:spcBef>
              </a:pPr>
              <a:r>
                <a:rPr lang="en-US" sz="2433" b="1">
                  <a:solidFill>
                    <a:srgbClr val="145DA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Financing</a:t>
              </a:r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59229" y="382744"/>
              <a:ext cx="2357728" cy="2357728"/>
            </a:xfrm>
            <a:custGeom>
              <a:avLst/>
              <a:gdLst/>
              <a:ahLst/>
              <a:cxnLst/>
              <a:rect l="l" t="t" r="r" b="b"/>
              <a:pathLst>
                <a:path w="2357728" h="2357728">
                  <a:moveTo>
                    <a:pt x="0" y="0"/>
                  </a:moveTo>
                  <a:lnTo>
                    <a:pt x="2357727" y="0"/>
                  </a:lnTo>
                  <a:lnTo>
                    <a:pt x="2357727" y="2357727"/>
                  </a:lnTo>
                  <a:lnTo>
                    <a:pt x="0" y="2357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854352" y="2789732"/>
            <a:ext cx="1547486" cy="1547486"/>
          </a:xfrm>
          <a:custGeom>
            <a:avLst/>
            <a:gdLst/>
            <a:ahLst/>
            <a:cxnLst/>
            <a:rect l="l" t="t" r="r" b="b"/>
            <a:pathLst>
              <a:path w="1547486" h="1547486">
                <a:moveTo>
                  <a:pt x="0" y="0"/>
                </a:moveTo>
                <a:lnTo>
                  <a:pt x="1547486" y="0"/>
                </a:lnTo>
                <a:lnTo>
                  <a:pt x="1547486" y="1547486"/>
                </a:lnTo>
                <a:lnTo>
                  <a:pt x="0" y="15474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763134" y="5143500"/>
            <a:ext cx="3579202" cy="198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210" spc="-44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"Structure designed for smooth integration of Activision Blizzard’s assets into Microsoft’s strategic framework."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63134" y="4495839"/>
            <a:ext cx="3490991" cy="47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Friendly Acquisition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11294" y="5273264"/>
            <a:ext cx="3579202" cy="120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210" spc="-44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"Cash and stock payments for immediate returns and future growth potential"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63176" y="4494782"/>
            <a:ext cx="3579202" cy="47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Form of Consideration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136469" y="5273264"/>
            <a:ext cx="3579202" cy="81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210" spc="-44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"Flexibility in asset selection, excluding unwanted liabilities"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975631" y="4494782"/>
            <a:ext cx="3900879" cy="47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145D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Asset Purchase Method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259050" y="1156896"/>
            <a:ext cx="7250362" cy="7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01010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Transaction Structure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51031" y="802686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961062" y="876300"/>
            <a:ext cx="7626863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 Risks</a:t>
            </a:r>
          </a:p>
          <a:p>
            <a:pPr algn="l">
              <a:lnSpc>
                <a:spcPts val="5599"/>
              </a:lnSpc>
            </a:pPr>
            <a:endParaRPr lang="en-US" sz="3999" spc="-79">
              <a:solidFill>
                <a:srgbClr val="145D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599"/>
              </a:lnSpc>
            </a:pPr>
            <a:endParaRPr lang="en-US" sz="3999" spc="-79">
              <a:solidFill>
                <a:srgbClr val="145D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96089" y="107589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8893304" y="2934569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593785" y="3131581"/>
            <a:ext cx="5768345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Regulation and scrutiny</a:t>
            </a:r>
          </a:p>
          <a:p>
            <a:pPr algn="l">
              <a:lnSpc>
                <a:spcPts val="5599"/>
              </a:lnSpc>
            </a:pPr>
            <a:endParaRPr lang="en-US" sz="3999" spc="-79">
              <a:solidFill>
                <a:srgbClr val="145D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38362" y="3207781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8973578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593785" y="5547258"/>
            <a:ext cx="7626863" cy="119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Shareholder and Market Reaction</a:t>
            </a:r>
          </a:p>
          <a:p>
            <a:pPr algn="l">
              <a:lnSpc>
                <a:spcPts val="3359"/>
              </a:lnSpc>
            </a:pPr>
            <a:endParaRPr lang="en-US" sz="3999" spc="-79">
              <a:solidFill>
                <a:srgbClr val="145D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>
            <a:off x="8351205" y="794882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9982564" y="8145833"/>
            <a:ext cx="7276736" cy="119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145D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Peer learning and how to manage</a:t>
            </a:r>
          </a:p>
          <a:p>
            <a:pPr algn="l">
              <a:lnSpc>
                <a:spcPts val="3359"/>
              </a:lnSpc>
            </a:pPr>
            <a:endParaRPr lang="en-US" sz="3999" spc="-79">
              <a:solidFill>
                <a:srgbClr val="145D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522518" y="822203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334857" y="1205083"/>
            <a:ext cx="373607" cy="3736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148911" y="3354588"/>
            <a:ext cx="373607" cy="3736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00470" y="8445961"/>
            <a:ext cx="373607" cy="37360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-10764" y="4619626"/>
            <a:ext cx="7884841" cy="86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 and market reaction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lphabet Letter Logo"/>
          <p:cNvSpPr/>
          <p:nvPr/>
        </p:nvSpPr>
        <p:spPr>
          <a:xfrm>
            <a:off x="-4925441" y="4621811"/>
            <a:ext cx="8395152" cy="8517454"/>
          </a:xfrm>
          <a:custGeom>
            <a:avLst/>
            <a:gdLst/>
            <a:ahLst/>
            <a:cxnLst/>
            <a:rect l="l" t="t" r="r" b="b"/>
            <a:pathLst>
              <a:path w="8395152" h="8517454">
                <a:moveTo>
                  <a:pt x="0" y="0"/>
                </a:moveTo>
                <a:lnTo>
                  <a:pt x="8395151" y="0"/>
                </a:lnTo>
                <a:lnTo>
                  <a:pt x="8395151" y="8517453"/>
                </a:lnTo>
                <a:lnTo>
                  <a:pt x="0" y="8517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719480" y="0"/>
            <a:ext cx="4568520" cy="10287000"/>
            <a:chOff x="0" y="0"/>
            <a:chExt cx="120323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3232" cy="2709333"/>
            </a:xfrm>
            <a:custGeom>
              <a:avLst/>
              <a:gdLst/>
              <a:ahLst/>
              <a:cxnLst/>
              <a:rect l="l" t="t" r="r" b="b"/>
              <a:pathLst>
                <a:path w="1203232" h="2709333">
                  <a:moveTo>
                    <a:pt x="0" y="0"/>
                  </a:moveTo>
                  <a:lnTo>
                    <a:pt x="1203232" y="0"/>
                  </a:lnTo>
                  <a:lnTo>
                    <a:pt x="12032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75DA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0323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526063" y="4126458"/>
            <a:ext cx="4761937" cy="4473806"/>
          </a:xfrm>
          <a:custGeom>
            <a:avLst/>
            <a:gdLst/>
            <a:ahLst/>
            <a:cxnLst/>
            <a:rect l="l" t="t" r="r" b="b"/>
            <a:pathLst>
              <a:path w="4761937" h="4473806">
                <a:moveTo>
                  <a:pt x="0" y="0"/>
                </a:moveTo>
                <a:lnTo>
                  <a:pt x="4761937" y="0"/>
                </a:lnTo>
                <a:lnTo>
                  <a:pt x="4761937" y="4473806"/>
                </a:lnTo>
                <a:lnTo>
                  <a:pt x="0" y="447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44" t="-33749" b="-337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1087973" y="9248775"/>
            <a:ext cx="16264455" cy="0"/>
          </a:xfrm>
          <a:prstGeom prst="line">
            <a:avLst/>
          </a:prstGeom>
          <a:ln w="19050" cap="flat">
            <a:solidFill>
              <a:srgbClr val="B1B5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3326461" cy="2540207"/>
          </a:xfrm>
          <a:custGeom>
            <a:avLst/>
            <a:gdLst/>
            <a:ahLst/>
            <a:cxnLst/>
            <a:rect l="l" t="t" r="r" b="b"/>
            <a:pathLst>
              <a:path w="3326461" h="2540207">
                <a:moveTo>
                  <a:pt x="0" y="0"/>
                </a:moveTo>
                <a:lnTo>
                  <a:pt x="3326461" y="0"/>
                </a:lnTo>
                <a:lnTo>
                  <a:pt x="3326461" y="2540207"/>
                </a:lnTo>
                <a:lnTo>
                  <a:pt x="0" y="2540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611006" y="1153282"/>
            <a:ext cx="10785467" cy="2255189"/>
            <a:chOff x="0" y="0"/>
            <a:chExt cx="14380622" cy="300691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14380622" cy="247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 b="1" i="1">
                  <a:solidFill>
                    <a:srgbClr val="FDFDFD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Deal Strategy </a:t>
              </a:r>
            </a:p>
            <a:p>
              <a:pPr marL="0" lvl="0" indent="0"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 b="1" i="1">
                  <a:solidFill>
                    <a:srgbClr val="FDFDFD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&amp; </a:t>
              </a:r>
            </a:p>
            <a:p>
              <a:pPr marL="0" lvl="0" indent="0"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 b="1" i="1">
                  <a:solidFill>
                    <a:srgbClr val="FDFDFD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Recommendation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10043"/>
              <a:ext cx="14380622" cy="39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769093" y="2627016"/>
            <a:ext cx="8325942" cy="551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should set up a special committee to develop a detailed plan and timeline.</a:t>
            </a:r>
          </a:p>
          <a:p>
            <a:pPr algn="l">
              <a:lnSpc>
                <a:spcPts val="3600"/>
              </a:lnSpc>
            </a:pPr>
            <a:endParaRPr lang="en-US" sz="2400" spc="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00"/>
              </a:lnSpc>
            </a:pPr>
            <a:endParaRPr lang="en-US" sz="2400" spc="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00"/>
              </a:lnSpc>
            </a:pPr>
            <a:r>
              <a:rPr lang="en-US" sz="2400" spc="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Carry out acculturation training and team building activities.</a:t>
            </a:r>
          </a:p>
          <a:p>
            <a:pPr algn="l">
              <a:lnSpc>
                <a:spcPts val="3600"/>
              </a:lnSpc>
            </a:pPr>
            <a:endParaRPr lang="en-US" sz="2400" spc="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00"/>
              </a:lnSpc>
            </a:pPr>
            <a:endParaRPr lang="en-US" sz="2400" spc="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00"/>
              </a:lnSpc>
            </a:pPr>
            <a:r>
              <a:rPr lang="en-US" sz="2400" spc="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transparent communication, and actively investigate and evaluate performance to alleviate employee anxiety.</a:t>
            </a:r>
          </a:p>
          <a:p>
            <a:pPr algn="l">
              <a:lnSpc>
                <a:spcPts val="3600"/>
              </a:lnSpc>
            </a:pPr>
            <a:endParaRPr lang="en-US" sz="2400" spc="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00"/>
              </a:lnSpc>
            </a:pPr>
            <a:endParaRPr lang="en-US" sz="2400" spc="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00"/>
              </a:lnSpc>
            </a:pPr>
            <a:r>
              <a:rPr lang="en-US" sz="2400" spc="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 more in game development and innovation.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483998" y="-2463161"/>
            <a:ext cx="0" cy="2006151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99462" y="2746374"/>
            <a:ext cx="2197323" cy="7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99462" y="4368799"/>
            <a:ext cx="2197323" cy="7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99462" y="5793527"/>
            <a:ext cx="2197323" cy="7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99462" y="7599234"/>
            <a:ext cx="2197323" cy="7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04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218682" y="2838043"/>
            <a:ext cx="502056" cy="5020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32970" y="4415798"/>
            <a:ext cx="502056" cy="50205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218682" y="5812577"/>
            <a:ext cx="502056" cy="50205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218682" y="7652711"/>
            <a:ext cx="502056" cy="50205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532</Words>
  <Application>Microsoft Macintosh PowerPoint</Application>
  <PresentationFormat>Custom</PresentationFormat>
  <Paragraphs>164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Open Sans Extra Bold Italics</vt:lpstr>
      <vt:lpstr>Poppins Bold Italics</vt:lpstr>
      <vt:lpstr>Calibri</vt:lpstr>
      <vt:lpstr>Poppins</vt:lpstr>
      <vt:lpstr>Times New Roman Bold Italics</vt:lpstr>
      <vt:lpstr>Open Sans Extra Bold</vt:lpstr>
      <vt:lpstr>Times New Roman</vt:lpstr>
      <vt:lpstr>Arial</vt:lpstr>
      <vt:lpstr>Times New Roman Italics</vt:lpstr>
      <vt:lpstr>Times New Roman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</dc:title>
  <cp:lastModifiedBy>Zi-Hao Shang</cp:lastModifiedBy>
  <cp:revision>3</cp:revision>
  <dcterms:created xsi:type="dcterms:W3CDTF">2006-08-16T00:00:00Z</dcterms:created>
  <dcterms:modified xsi:type="dcterms:W3CDTF">2025-06-14T13:23:04Z</dcterms:modified>
  <dc:identifier>DAGOAVVscTw</dc:identifier>
</cp:coreProperties>
</file>